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364" autoAdjust="0"/>
    <p:restoredTop sz="93040" autoAdjust="0"/>
  </p:normalViewPr>
  <p:slideViewPr>
    <p:cSldViewPr>
      <p:cViewPr varScale="1">
        <p:scale>
          <a:sx n="66" d="100"/>
          <a:sy n="66" d="100"/>
        </p:scale>
        <p:origin x="-13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E7DF5D-16D7-4428-B067-670B4F25F28D}" type="datetimeFigureOut">
              <a:rPr lang="en-US" smtClean="0"/>
              <a:pPr/>
              <a:t>11/25/2009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3A0F44-9C5B-4982-B497-86507893A2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FFFF"/>
                </a:solidFill>
                <a:latin typeface="Stencil" pitchFamily="82" charset="0"/>
              </a:rPr>
              <a:t>Heinrich Himmler</a:t>
            </a:r>
            <a:endParaRPr lang="en-US" sz="6000" b="1" dirty="0">
              <a:solidFill>
                <a:srgbClr val="FFFFFF"/>
              </a:soli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5791200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FF"/>
                </a:solidFill>
                <a:latin typeface="Stencil" pitchFamily="82" charset="0"/>
              </a:rPr>
              <a:t>By: Andrew </a:t>
            </a:r>
          </a:p>
          <a:p>
            <a:pPr algn="ctr"/>
            <a:endParaRPr lang="en-US" sz="4000" b="1" dirty="0">
              <a:solidFill>
                <a:srgbClr val="FFC000"/>
              </a:solidFill>
              <a:latin typeface="Stencil" pitchFamily="82" charset="0"/>
            </a:endParaRPr>
          </a:p>
        </p:txBody>
      </p:sp>
      <p:pic>
        <p:nvPicPr>
          <p:cNvPr id="10242" name="Picture 2" descr="http://www.dhm.de/lemo/objekte/pict/f60_1237/i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00200"/>
            <a:ext cx="2895600" cy="4052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7387.HSCART03-19.000\Local Settings\Temporary Internet Files\Content.IE5\8FUY0665\MMAG00405_0000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048898" y="5562600"/>
            <a:ext cx="818878" cy="1123950"/>
          </a:xfrm>
          <a:prstGeom prst="rect">
            <a:avLst/>
          </a:prstGeom>
          <a:noFill/>
        </p:spPr>
      </p:pic>
      <p:pic>
        <p:nvPicPr>
          <p:cNvPr id="13" name="Picture 1" descr="C:\Documents and Settings\7387.HSCART03-19.000\Local Settings\Temporary Internet Files\Content.IE5\8FUY0665\MMAG00405_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536079"/>
            <a:ext cx="838200" cy="1150471"/>
          </a:xfrm>
          <a:prstGeom prst="rect">
            <a:avLst/>
          </a:prstGeom>
          <a:noFill/>
        </p:spPr>
      </p:pic>
      <p:pic>
        <p:nvPicPr>
          <p:cNvPr id="34" name="Picture 1" descr="C:\Documents and Settings\7387.HSCART03-19.000\Local Settings\Temporary Internet Files\Content.IE5\8FUY0665\MMAG00405_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0536" y="152400"/>
            <a:ext cx="777240" cy="1066800"/>
          </a:xfrm>
          <a:prstGeom prst="rect">
            <a:avLst/>
          </a:prstGeom>
          <a:noFill/>
        </p:spPr>
      </p:pic>
      <p:pic>
        <p:nvPicPr>
          <p:cNvPr id="35" name="Picture 1" descr="C:\Documents and Settings\7387.HSCART03-19.000\Local Settings\Temporary Internet Files\Content.IE5\8FUY0665\MMAG00405_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762000" cy="1045882"/>
          </a:xfrm>
          <a:prstGeom prst="rect">
            <a:avLst/>
          </a:prstGeom>
          <a:noFill/>
        </p:spPr>
      </p:pic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Sources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1219200"/>
            <a:ext cx="8305800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srgbClr val="FFC000"/>
              </a:buClr>
              <a:buSzPct val="65000"/>
              <a:buFont typeface="Wingdings 2"/>
              <a:buChar char=""/>
            </a:pPr>
            <a:r>
              <a:rPr lang="en-US" sz="3200" u="sng" dirty="0" smtClean="0">
                <a:solidFill>
                  <a:srgbClr val="FFC000"/>
                </a:solidFill>
              </a:rPr>
              <a:t>www.spartacus.schoolnet.co.uk/GerHimmler</a:t>
            </a:r>
          </a:p>
          <a:p>
            <a:pPr marL="548640" lvl="0" indent="-411480">
              <a:spcBef>
                <a:spcPct val="20000"/>
              </a:spcBef>
              <a:buClr>
                <a:srgbClr val="FFC000"/>
              </a:buClr>
              <a:buSzPct val="65000"/>
              <a:buFont typeface="Wingdings 2"/>
              <a:buChar char=""/>
            </a:pPr>
            <a:r>
              <a:rPr lang="en-US" sz="3200" u="sng" dirty="0" smtClean="0">
                <a:solidFill>
                  <a:srgbClr val="FFC000"/>
                </a:solidFill>
              </a:rPr>
              <a:t>www.historylearningsite.co.uk/heinrichhimmler</a:t>
            </a:r>
          </a:p>
          <a:p>
            <a:pPr marL="548640" lvl="0" indent="-411480">
              <a:spcBef>
                <a:spcPct val="20000"/>
              </a:spcBef>
              <a:buClr>
                <a:srgbClr val="FFC000"/>
              </a:buClr>
              <a:buSzPct val="65000"/>
              <a:buFont typeface="Wingdings 2"/>
              <a:buChar char=""/>
            </a:pPr>
            <a:r>
              <a:rPr lang="en-US" sz="3200" u="sng" dirty="0" smtClean="0">
                <a:solidFill>
                  <a:srgbClr val="FFC000"/>
                </a:solidFill>
              </a:rPr>
              <a:t>www.britannica.com/ebchecked/topic/266132/heinrich-himmler</a:t>
            </a:r>
          </a:p>
          <a:p>
            <a:pPr marL="548640" lvl="0" indent="-411480">
              <a:spcBef>
                <a:spcPct val="20000"/>
              </a:spcBef>
              <a:buClr>
                <a:srgbClr val="FFC000"/>
              </a:buClr>
              <a:buSzPct val="65000"/>
              <a:buFont typeface="Wingdings 2"/>
              <a:buChar char=""/>
            </a:pPr>
            <a:r>
              <a:rPr lang="en-US" sz="3200" u="sng" dirty="0" smtClean="0">
                <a:solidFill>
                  <a:srgbClr val="FFC000"/>
                </a:solidFill>
              </a:rPr>
              <a:t>www.deathcamps.info/Nazis/page_2</a:t>
            </a:r>
          </a:p>
          <a:p>
            <a:pPr marL="548640" lvl="0" indent="-411480">
              <a:spcBef>
                <a:spcPct val="20000"/>
              </a:spcBef>
              <a:buClr>
                <a:srgbClr val="FFC000"/>
              </a:buClr>
              <a:buSzPct val="65000"/>
              <a:buFont typeface="Wingdings 2"/>
              <a:buChar char=""/>
            </a:pPr>
            <a:r>
              <a:rPr lang="en-US" sz="3200" u="sng" dirty="0" smtClean="0">
                <a:solidFill>
                  <a:srgbClr val="FFC000"/>
                </a:solidFill>
              </a:rPr>
              <a:t>www.auschwitz.dk/Himmler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Background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4953000" cy="4632960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He was born on October 7</a:t>
            </a:r>
            <a:r>
              <a:rPr lang="en-US" baseline="30000" dirty="0" smtClean="0">
                <a:solidFill>
                  <a:srgbClr val="FFC000"/>
                </a:solidFill>
              </a:rPr>
              <a:t>th</a:t>
            </a:r>
            <a:r>
              <a:rPr lang="en-US" dirty="0" smtClean="0">
                <a:solidFill>
                  <a:srgbClr val="FFC000"/>
                </a:solidFill>
              </a:rPr>
              <a:t> ,1900 in Munich Germany 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His father was a secondary school teacher and a strict Roman Catholic.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He got married in 1928 and became a poultry farmer.</a:t>
            </a:r>
          </a:p>
        </p:txBody>
      </p:sp>
      <p:pic>
        <p:nvPicPr>
          <p:cNvPr id="9219" name="Picture 3" descr="imag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2895600" cy="4738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Rise to Power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709160"/>
          </a:xfrm>
        </p:spPr>
        <p:txBody>
          <a:bodyPr>
            <a:normAutofit lnSpcReduction="10000"/>
          </a:bodyPr>
          <a:lstStyle/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He joined the Nazi Party in 1923 and developed a reputation for thoroughness and efficiency.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He played an essential </a:t>
            </a:r>
            <a:r>
              <a:rPr lang="en-US" dirty="0" smtClean="0">
                <a:solidFill>
                  <a:srgbClr val="FFFFFF"/>
                </a:solidFill>
              </a:rPr>
              <a:t>part </a:t>
            </a:r>
            <a:r>
              <a:rPr lang="en-US" dirty="0" smtClean="0">
                <a:solidFill>
                  <a:srgbClr val="FFFFFF"/>
                </a:solidFill>
              </a:rPr>
              <a:t>in the Beer Hall Putsch.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In 1929, Heinrich Himmler became the new leader of the SS.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194" name="Picture 2" descr="http://www.championhillrelics.com/Icon-waffen-ss-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600200"/>
            <a:ext cx="32480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 SS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676400"/>
            <a:ext cx="5486400" cy="4709160"/>
          </a:xfrm>
        </p:spPr>
        <p:txBody>
          <a:bodyPr>
            <a:normAutofit lnSpcReduction="10000"/>
          </a:bodyPr>
          <a:lstStyle/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The SS were formed by Hitler as his personal bodyguards.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Four years later when Himmler was appointed the SS had only 280 members.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By 1933, the SS had grown to the size of 52,000.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Himmler personally visited each of the applicants to make sure they are good </a:t>
            </a:r>
            <a:r>
              <a:rPr lang="en-US" dirty="0" err="1" smtClean="0">
                <a:solidFill>
                  <a:srgbClr val="FFC000"/>
                </a:solidFill>
              </a:rPr>
              <a:t>aryan</a:t>
            </a:r>
            <a:r>
              <a:rPr lang="en-US" dirty="0" smtClean="0">
                <a:solidFill>
                  <a:srgbClr val="FFC000"/>
                </a:solidFill>
              </a:rPr>
              <a:t> types. 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7170" name="Picture 2" descr="http://www.aquiziam.com/pictures/symbol-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Concentration Camps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709160"/>
          </a:xfrm>
        </p:spPr>
        <p:txBody>
          <a:bodyPr>
            <a:normAutofit fontScale="92500"/>
          </a:bodyPr>
          <a:lstStyle/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In 1933 Himmler set up the first concentration camp in Dachau, Germany.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During the war Himmler was in charge of all the concentration camps in the East.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Many consider him to be personally responsible for the systematical slaughter of 6 million Jews.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146" name="Picture 2" descr="http://www.qualityinformationpublishers.com/historicalpictures/Nazi%20Concentration%20Camp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5825" y="2286000"/>
            <a:ext cx="4018175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Accomplishments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600200"/>
            <a:ext cx="4114800" cy="4709160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In 1943, Himmler became minister of the interior and plenipotentiary for Reich administration.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5122" name="Picture 2" descr="http://upload.wikimedia.org/wikipedia/commons/b/b5/Schwarze-sonne--black-sun--sonnenr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4191000" cy="4121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Downfall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709160"/>
          </a:xfrm>
        </p:spPr>
        <p:txBody>
          <a:bodyPr>
            <a:normAutofit lnSpcReduction="10000"/>
          </a:bodyPr>
          <a:lstStyle/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In April of 1945 Himmler was arrested by Hitler for proposing peace with the allies.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In an attempt to win asylum himself and 200 other  leading Nazi s by offering cash and the freedom of 3,500 Jews.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Germany surrendered on May 7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, 1945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074" name="Picture 2" descr="http://lib.byu.edu/sites/muw/files/2009/05/v-e-news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764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Dash for Freedom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600200"/>
            <a:ext cx="5562600" cy="4709160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When Germany surrendered he attempted to flee Germany.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He disguised himself as a discharged Gestapo.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In an attempt to conceal his identity he shaved his moustache, and wore an eye patch.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</a:rPr>
              <a:t>He is captured by the Allies.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098" name="Picture 2" descr="https://secure.magicparlor.com/catalog/images/eyepat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Death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5562600" cy="4709160"/>
          </a:xfrm>
        </p:spPr>
        <p:txBody>
          <a:bodyPr>
            <a:normAutofit/>
          </a:bodyPr>
          <a:lstStyle/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After being captured Himmler swallowed a cyanide capsule.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Doctors tried to remove the poison by inducing vomiting, but with no success.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After, a 12-minute long throes, he died.</a:t>
            </a:r>
          </a:p>
          <a:p>
            <a:pPr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He died on May 23, 1945 in Luneburg, Germany.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cyan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"/>
            <a:ext cx="1295400" cy="1295400"/>
          </a:xfrm>
          <a:prstGeom prst="rect">
            <a:avLst/>
          </a:prstGeom>
        </p:spPr>
      </p:pic>
      <p:pic>
        <p:nvPicPr>
          <p:cNvPr id="2050" name="Picture 2" descr="Himmler_Dead.jpg Himmler - dead image by allthepettyli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667000"/>
            <a:ext cx="3048000" cy="2917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0000FF"/>
      </a:dk1>
      <a:lt1>
        <a:srgbClr val="0000FF"/>
      </a:lt1>
      <a:dk2>
        <a:srgbClr val="0000FF"/>
      </a:dk2>
      <a:lt2>
        <a:srgbClr val="0000FF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260</TotalTime>
  <Words>349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Heinrich Himmler</vt:lpstr>
      <vt:lpstr>Background</vt:lpstr>
      <vt:lpstr>Rise to Power</vt:lpstr>
      <vt:lpstr>The SS</vt:lpstr>
      <vt:lpstr>Concentration Camps</vt:lpstr>
      <vt:lpstr>Accomplishments</vt:lpstr>
      <vt:lpstr>Downfall</vt:lpstr>
      <vt:lpstr>Dash for Freedom</vt:lpstr>
      <vt:lpstr>Death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Heinrich Himmler</dc:title>
  <dc:creator> </dc:creator>
  <cp:lastModifiedBy> </cp:lastModifiedBy>
  <cp:revision>24</cp:revision>
  <dcterms:created xsi:type="dcterms:W3CDTF">2009-11-20T17:04:16Z</dcterms:created>
  <dcterms:modified xsi:type="dcterms:W3CDTF">2009-11-25T18:13:22Z</dcterms:modified>
</cp:coreProperties>
</file>